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93" r:id="rId5"/>
    <p:sldId id="282" r:id="rId6"/>
    <p:sldId id="300" r:id="rId7"/>
    <p:sldId id="297" r:id="rId8"/>
    <p:sldId id="291" r:id="rId9"/>
    <p:sldId id="284" r:id="rId10"/>
    <p:sldId id="292" r:id="rId11"/>
    <p:sldId id="298" r:id="rId12"/>
    <p:sldId id="285" r:id="rId13"/>
    <p:sldId id="296" r:id="rId14"/>
  </p:sldIdLst>
  <p:sldSz cx="12192000" cy="6858000"/>
  <p:notesSz cx="6858000" cy="9144000"/>
  <p:defaultTextStyle>
    <a:defPPr rtl="0"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68" d="100"/>
          <a:sy n="68" d="100"/>
        </p:scale>
        <p:origin x="48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=""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=""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4E68C29-928D-4D9C-AE0A-92FE4C76A3D4}" type="datetime1">
              <a:rPr lang="pt-BR" smtClean="0"/>
              <a:t>05/10/2021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567BC0D-94BA-4011-B14F-78749FCF6560}" type="datetime1">
              <a:rPr lang="pt-BR" noProof="0" smtClean="0"/>
              <a:t>05/10/2021</a:t>
            </a:fld>
            <a:endParaRPr lang="pt-BR" noProof="0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pt-BR" noProof="0" smtClean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84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6460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pt-BR" noProof="0" smtClean="0"/>
              <a:t>3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968379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6270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5137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8716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4735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9664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 dirty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530193B-564F-4854-8A52-728F3FB19C85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94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 com Imagem Peque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Imagem 1">
            <a:extLst>
              <a:ext uri="{FF2B5EF4-FFF2-40B4-BE49-F238E27FC236}">
                <a16:creationId xmlns=""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80476" y="0"/>
            <a:ext cx="2211524" cy="6858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Insira ou Arraste e Solte sua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rtlCol="0"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1904" y="4650539"/>
            <a:ext cx="3401478" cy="1192038"/>
          </a:xfrm>
          <a:solidFill>
            <a:schemeClr val="tx1"/>
          </a:solidFill>
        </p:spPr>
        <p:txBody>
          <a:bodyPr lIns="252000" tIns="0" rtlCol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8" name="Retângulo 7">
            <a:extLst>
              <a:ext uri="{FF2B5EF4-FFF2-40B4-BE49-F238E27FC236}">
                <a16:creationId xmlns=""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1" name="Retângulo 10">
            <a:extLst>
              <a:ext uri="{FF2B5EF4-FFF2-40B4-BE49-F238E27FC236}">
                <a16:creationId xmlns=""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=""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916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72900" y="1511476"/>
            <a:ext cx="2916000" cy="4679249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1" name="Espaço Reservado para Texto 5">
            <a:extLst>
              <a:ext uri="{FF2B5EF4-FFF2-40B4-BE49-F238E27FC236}">
                <a16:creationId xmlns=""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13800" y="1511475"/>
            <a:ext cx="2916000" cy="4679250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=""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1764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0450" y="1512000"/>
            <a:ext cx="1764000" cy="4679250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3" name="Espaço Reservado para Texto 5">
            <a:extLst>
              <a:ext uri="{FF2B5EF4-FFF2-40B4-BE49-F238E27FC236}">
                <a16:creationId xmlns=""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48900" y="1512000"/>
            <a:ext cx="1764000" cy="4679250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5" name="Espaço Reservado para Texto 6">
            <a:extLst>
              <a:ext uri="{FF2B5EF4-FFF2-40B4-BE49-F238E27FC236}">
                <a16:creationId xmlns=""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07350" y="1507535"/>
            <a:ext cx="1764000" cy="4679250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7" name="Espaço Reservado para Texto 7">
            <a:extLst>
              <a:ext uri="{FF2B5EF4-FFF2-40B4-BE49-F238E27FC236}">
                <a16:creationId xmlns=""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65800" y="1507535"/>
            <a:ext cx="1764000" cy="4683715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B5A8293F-A5B5-4FCC-BF27-A25B1BAFF2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=""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4" name="Espaço reservado para o número do slide 3">
            <a:extLst>
              <a:ext uri="{FF2B5EF4-FFF2-40B4-BE49-F238E27FC236}">
                <a16:creationId xmlns="" xmlns:a16="http://schemas.microsoft.com/office/drawing/2014/main" id="{8E801980-CBAE-4A50-886D-54D7BB2E19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="" xmlns:a16="http://schemas.microsoft.com/office/drawing/2014/main" id="{1EDF756E-F310-4229-ACDD-055D299A95FB}"/>
              </a:ext>
            </a:extLst>
          </p:cNvPr>
          <p:cNvSpPr/>
          <p:nvPr userDrawn="1"/>
        </p:nvSpPr>
        <p:spPr>
          <a:xfrm>
            <a:off x="6297105" y="424206"/>
            <a:ext cx="5505254" cy="57314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2" name="Espaço Reservado para o Número do Slide 1">
            <a:extLst>
              <a:ext uri="{FF2B5EF4-FFF2-40B4-BE49-F238E27FC236}">
                <a16:creationId xmlns=""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9" name="Subtítulo 2">
            <a:extLst>
              <a:ext uri="{FF2B5EF4-FFF2-40B4-BE49-F238E27FC236}">
                <a16:creationId xmlns="" xmlns:a16="http://schemas.microsoft.com/office/drawing/2014/main" id="{07666241-4AF6-458A-A571-6C6C291D72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32775" y="3639199"/>
            <a:ext cx="5053936" cy="1192038"/>
          </a:xfrm>
          <a:solidFill>
            <a:schemeClr val="bg1"/>
          </a:solidFill>
        </p:spPr>
        <p:txBody>
          <a:bodyPr lIns="252000" tIns="0" rtlCol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="" xmlns:a16="http://schemas.microsoft.com/office/drawing/2014/main" id="{6F4F2BBF-F210-4954-9C73-A0030AACDD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775" y="993303"/>
            <a:ext cx="5053936" cy="2513468"/>
          </a:xfrm>
        </p:spPr>
        <p:txBody>
          <a:bodyPr rtlCol="0"/>
          <a:lstStyle>
            <a:lvl1pPr>
              <a:defRPr sz="5400" cap="none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27779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="" xmlns:a16="http://schemas.microsoft.com/office/drawing/2014/main" id="{FD1EE834-4B70-4715-8346-1C0298347EE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046375"/>
            <a:ext cx="9198000" cy="5130588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280088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="" xmlns:a16="http://schemas.microsoft.com/office/drawing/2014/main" id="{EAE43F4C-1A64-4197-A44B-E6EB874E24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046376"/>
            <a:ext cx="4435831" cy="5130588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8" name="Espaço reservado para conteúdo 3">
            <a:extLst>
              <a:ext uri="{FF2B5EF4-FFF2-40B4-BE49-F238E27FC236}">
                <a16:creationId xmlns="" xmlns:a16="http://schemas.microsoft.com/office/drawing/2014/main" id="{D7B3F5B8-DC28-4878-AC9F-D434D7542D8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194169" y="1046376"/>
            <a:ext cx="4435831" cy="5130588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57439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7" name="Espaço Reservado para Texto 2">
            <a:extLst>
              <a:ext uri="{FF2B5EF4-FFF2-40B4-BE49-F238E27FC236}">
                <a16:creationId xmlns="" xmlns:a16="http://schemas.microsoft.com/office/drawing/2014/main" id="{CB97B01E-88B2-448F-BD96-A1AAFA39AC1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068420"/>
            <a:ext cx="4434840" cy="823912"/>
          </a:xfrm>
          <a:solidFill>
            <a:schemeClr val="tx1"/>
          </a:solidFill>
        </p:spPr>
        <p:txBody>
          <a:bodyPr rtlCol="0"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="" xmlns:a16="http://schemas.microsoft.com/office/drawing/2014/main" id="{40BADDE2-4EE6-41B4-804C-EBF680128B4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195160" y="1068420"/>
            <a:ext cx="4434840" cy="823912"/>
          </a:xfrm>
          <a:solidFill>
            <a:schemeClr val="tx1"/>
          </a:solidFill>
        </p:spPr>
        <p:txBody>
          <a:bodyPr rtlCol="0"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9" name="Espaço reservado para conteúdo 3">
            <a:extLst>
              <a:ext uri="{FF2B5EF4-FFF2-40B4-BE49-F238E27FC236}">
                <a16:creationId xmlns="" xmlns:a16="http://schemas.microsoft.com/office/drawing/2014/main" id="{BB0A14E0-899D-4594-BC9E-AE89BF0D3A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1" y="2096752"/>
            <a:ext cx="4434840" cy="4092911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0" name="Espaço reservado para conteúdo 5">
            <a:extLst>
              <a:ext uri="{FF2B5EF4-FFF2-40B4-BE49-F238E27FC236}">
                <a16:creationId xmlns="" xmlns:a16="http://schemas.microsoft.com/office/drawing/2014/main" id="{2C699014-D902-4E9A-80CD-8D2BCFE6709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195160" y="2096752"/>
            <a:ext cx="4434840" cy="4092911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863468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1" y="457200"/>
            <a:ext cx="3159612" cy="1600200"/>
          </a:xfrm>
        </p:spPr>
        <p:txBody>
          <a:bodyPr rtlCol="0" anchor="b"/>
          <a:lstStyle>
            <a:lvl1pPr>
              <a:defRPr sz="28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9" name="Espaço Reservado para Texto 3">
            <a:extLst>
              <a:ext uri="{FF2B5EF4-FFF2-40B4-BE49-F238E27FC236}">
                <a16:creationId xmlns=""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="" xmlns:a16="http://schemas.microsoft.com/office/drawing/2014/main" id="{79F53EF1-D412-467C-B7CE-30536F140A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722" y="457201"/>
            <a:ext cx="6023727" cy="5726784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872000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2000" y="6356350"/>
            <a:ext cx="4114800" cy="365125"/>
          </a:xfrm>
        </p:spPr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AC67C685-BABE-4B77-8C5E-B39B093D3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1" y="457200"/>
            <a:ext cx="3159612" cy="1600200"/>
          </a:xfrm>
        </p:spPr>
        <p:txBody>
          <a:bodyPr rtlCol="0" anchor="b"/>
          <a:lstStyle>
            <a:lvl1pPr>
              <a:defRPr sz="2800"/>
            </a:lvl1pPr>
          </a:lstStyle>
          <a:p>
            <a:pPr rtl="0"/>
            <a:r>
              <a:rPr lang="pt-BR" noProof="0" smtClean="0"/>
              <a:t>Clique para editar o título mestre</a:t>
            </a:r>
            <a:endParaRPr lang="pt-BR" noProof="0"/>
          </a:p>
        </p:txBody>
      </p:sp>
      <p:sp>
        <p:nvSpPr>
          <p:cNvPr id="9" name="Espaço reservado para texto 3">
            <a:extLst>
              <a:ext uri="{FF2B5EF4-FFF2-40B4-BE49-F238E27FC236}">
                <a16:creationId xmlns="" xmlns:a16="http://schemas.microsoft.com/office/drawing/2014/main" id="{0B6B7795-36CC-459B-AE8B-7FB2F40AF37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32001" y="2057400"/>
            <a:ext cx="3159612" cy="4126584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12" name="Espaço reservado para imagem 2">
            <a:extLst>
              <a:ext uri="{FF2B5EF4-FFF2-40B4-BE49-F238E27FC236}">
                <a16:creationId xmlns="" xmlns:a16="http://schemas.microsoft.com/office/drawing/2014/main" id="{10319378-269C-406E-9B84-FCF22DA02E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88021" y="457201"/>
            <a:ext cx="5949868" cy="572678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t-BR" noProof="0" smtClean="0"/>
              <a:t>Clique no ícone para adicionar uma imagem</a:t>
            </a:r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021472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5377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="" xmlns:a16="http://schemas.microsoft.com/office/drawing/2014/main" id="{554ED587-2D2F-4D3F-B55B-C64465AB4EC5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rtlCol="0"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rtlCol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8" name="Retângulo 7">
            <a:extLst>
              <a:ext uri="{FF2B5EF4-FFF2-40B4-BE49-F238E27FC236}">
                <a16:creationId xmlns=""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1" name="Retângulo 10">
            <a:extLst>
              <a:ext uri="{FF2B5EF4-FFF2-40B4-BE49-F238E27FC236}">
                <a16:creationId xmlns=""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218115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Rodapé 1">
            <a:extLst>
              <a:ext uri="{FF2B5EF4-FFF2-40B4-BE49-F238E27FC236}">
                <a16:creationId xmlns=""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3" name="Espaço Reservado para o Número do Slide 2">
            <a:extLst>
              <a:ext uri="{FF2B5EF4-FFF2-40B4-BE49-F238E27FC236}">
                <a16:creationId xmlns="" xmlns:a16="http://schemas.microsoft.com/office/drawing/2014/main" id="{2310D190-B83D-438A-91BC-470C41B22A2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 com Imagem Gran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Imagem 1">
            <a:extLst>
              <a:ext uri="{FF2B5EF4-FFF2-40B4-BE49-F238E27FC236}">
                <a16:creationId xmlns="" xmlns:a16="http://schemas.microsoft.com/office/drawing/2014/main" id="{069FFAE5-B16E-4571-88F7-52FA5354B1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273" y="63691"/>
            <a:ext cx="9911201" cy="6727346"/>
          </a:xfrm>
          <a:solidFill>
            <a:schemeClr val="tx1">
              <a:lumMod val="75000"/>
              <a:lumOff val="2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Insira ou Arraste e Solte sua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6990" y="4346296"/>
            <a:ext cx="6798250" cy="1674470"/>
          </a:xfrm>
        </p:spPr>
        <p:txBody>
          <a:bodyPr rtlCol="0" anchor="b"/>
          <a:lstStyle>
            <a:lvl1pPr algn="r">
              <a:lnSpc>
                <a:spcPts val="5000"/>
              </a:lnSpc>
              <a:defRPr sz="6000" b="1" cap="all" spc="-3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 noProof="0"/>
              <a:t>TÍTULO DA APRESENTAÇÃO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26418" y="4650539"/>
            <a:ext cx="2456210" cy="1192038"/>
          </a:xfrm>
          <a:solidFill>
            <a:schemeClr val="bg1"/>
          </a:solidFill>
        </p:spPr>
        <p:txBody>
          <a:bodyPr lIns="252000" tIns="0" rtlCol="0" anchor="ctr"/>
          <a:lstStyle>
            <a:lvl1pPr marL="0" indent="0" algn="l">
              <a:lnSpc>
                <a:spcPct val="100000"/>
              </a:lnSpc>
              <a:buNone/>
              <a:defRPr sz="1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8" name="Retângulo 7">
            <a:extLst>
              <a:ext uri="{FF2B5EF4-FFF2-40B4-BE49-F238E27FC236}">
                <a16:creationId xmlns=""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1" name="Retângulo 10">
            <a:extLst>
              <a:ext uri="{FF2B5EF4-FFF2-40B4-BE49-F238E27FC236}">
                <a16:creationId xmlns=""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E798A99C-9485-48F0-8E1E-227AD1348A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409473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o 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1">
            <a:extLst>
              <a:ext uri="{FF2B5EF4-FFF2-40B4-BE49-F238E27FC236}">
                <a16:creationId xmlns="" xmlns:a16="http://schemas.microsoft.com/office/drawing/2014/main" id="{1599E2D7-24B3-4D66-9AFB-83C1AEC4DBB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9980476" y="0"/>
            <a:ext cx="2211524" cy="619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Insira ou Arraste e Solte sua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086" y="1807950"/>
            <a:ext cx="5184913" cy="432000"/>
          </a:xfrm>
        </p:spPr>
        <p:txBody>
          <a:bodyPr rtlCol="0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=""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44886" y="2383950"/>
            <a:ext cx="5184913" cy="360000"/>
          </a:xfrm>
        </p:spPr>
        <p:txBody>
          <a:bodyPr rtlCol="0"/>
          <a:lstStyle>
            <a:lvl1pPr marL="0" indent="0" algn="r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445000" y="2908300"/>
            <a:ext cx="5184800" cy="3283700"/>
          </a:xfrm>
          <a:solidFill>
            <a:schemeClr val="bg1"/>
          </a:solidFill>
        </p:spPr>
        <p:txBody>
          <a:bodyPr lIns="180000" tIns="252000" rIns="252000" rtlCol="0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o 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23393" y="1343906"/>
            <a:ext cx="3736800" cy="3933645"/>
          </a:xfrm>
          <a:solidFill>
            <a:schemeClr val="bg1"/>
          </a:solidFill>
        </p:spPr>
        <p:txBody>
          <a:bodyPr lIns="180000" tIns="180000" rIns="180000"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53DA1E79-BA17-41C5-98B7-CFBC5859A51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9" name="Espaço Reservado para Imagem 6">
            <a:extLst>
              <a:ext uri="{FF2B5EF4-FFF2-40B4-BE49-F238E27FC236}">
                <a16:creationId xmlns="" xmlns:a16="http://schemas.microsoft.com/office/drawing/2014/main" id="{492C2A1D-F7BD-46B6-BC01-15D365ACD50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60193" y="1344803"/>
            <a:ext cx="3737526" cy="3933645"/>
          </a:xfrm>
          <a:solidFill>
            <a:schemeClr val="tx1">
              <a:lumMod val="75000"/>
              <a:lumOff val="2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Insira ou Arraste e Solte sua foto</a:t>
            </a:r>
          </a:p>
        </p:txBody>
      </p:sp>
      <p:sp>
        <p:nvSpPr>
          <p:cNvPr id="6" name="Título 5">
            <a:extLst>
              <a:ext uri="{FF2B5EF4-FFF2-40B4-BE49-F238E27FC236}">
                <a16:creationId xmlns="" xmlns:a16="http://schemas.microsoft.com/office/drawing/2014/main" id="{7F4F1543-153D-4F77-A4A9-C9BBA1C205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31100" cy="432000"/>
          </a:xfrm>
        </p:spPr>
        <p:txBody>
          <a:bodyPr rtlCol="0"/>
          <a:lstStyle/>
          <a:p>
            <a:pPr rtl="0"/>
            <a:r>
              <a:rPr lang="pt-BR" noProof="0"/>
              <a:t>Clique para editar o estilo do título Mestre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="" xmlns:a16="http://schemas.microsoft.com/office/drawing/2014/main" id="{9FAA210E-391A-499A-89D5-F222045FD1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6895900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234719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 d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9198000" cy="432000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=""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9198000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Comparação à Esquerda 1">
            <a:extLst>
              <a:ext uri="{FF2B5EF4-FFF2-40B4-BE49-F238E27FC236}">
                <a16:creationId xmlns=""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432296"/>
            <a:ext cx="4500000" cy="527076"/>
          </a:xfrm>
          <a:solidFill>
            <a:schemeClr val="tx1"/>
          </a:solidFill>
        </p:spPr>
        <p:txBody>
          <a:bodyPr lIns="180000" tIns="36000" rtlCol="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=""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4500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12" name="Espaço Reservado para Comparação à Esquerda 2">
            <a:extLst>
              <a:ext uri="{FF2B5EF4-FFF2-40B4-BE49-F238E27FC236}">
                <a16:creationId xmlns=""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29800" y="1433105"/>
            <a:ext cx="4500000" cy="525283"/>
          </a:xfrm>
          <a:solidFill>
            <a:schemeClr val="tx1"/>
          </a:solidFill>
        </p:spPr>
        <p:txBody>
          <a:bodyPr lIns="180000" tIns="36000" rtlCol="0" anchor="ctr"/>
          <a:lstStyle>
            <a:lvl1pPr marL="0" indent="0">
              <a:buNone/>
              <a:defRPr sz="24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pt-BR" noProof="0"/>
              <a:t>Editar estilos de texto Mestre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=""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9800" y="2020359"/>
            <a:ext cx="4500000" cy="4170891"/>
          </a:xfrm>
        </p:spPr>
        <p:txBody>
          <a:bodyPr rtlCol="0"/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275D237A-BD90-4D90-B328-7F1A502A266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99200" y="432000"/>
            <a:ext cx="5472113" cy="5759250"/>
          </a:xfrm>
          <a:solidFill>
            <a:schemeClr val="tx1">
              <a:lumMod val="75000"/>
              <a:lumOff val="2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Insira ou Arraste e Solte sua foto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75314" y="5096632"/>
            <a:ext cx="2028686" cy="1094618"/>
          </a:xfrm>
        </p:spPr>
        <p:txBody>
          <a:bodyPr rtlCol="0" anchor="b"/>
          <a:lstStyle>
            <a:lvl1pPr marL="0" indent="0" algn="r">
              <a:buNone/>
              <a:defRPr 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Insira sua legenda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2" name="Espaço Reservado para o Número do Slide 1">
            <a:extLst>
              <a:ext uri="{FF2B5EF4-FFF2-40B4-BE49-F238E27FC236}">
                <a16:creationId xmlns="" xmlns:a16="http://schemas.microsoft.com/office/drawing/2014/main" id="{E25951D2-91DB-40E7-95D5-4B372602DE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16EFF903-F1F3-440A-B12C-9FD516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4360" y="2112793"/>
            <a:ext cx="6798250" cy="1674470"/>
          </a:xfrm>
        </p:spPr>
        <p:txBody>
          <a:bodyPr rtlCol="0" anchor="ctr"/>
          <a:lstStyle>
            <a:lvl1pPr algn="ctr">
              <a:lnSpc>
                <a:spcPct val="100000"/>
              </a:lnSpc>
              <a:defRPr sz="6000" b="1" cap="all" spc="-300" baseline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pt-BR" noProof="0"/>
              <a:t>Obrigado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756F2950-BBCB-4A53-9EAC-D714777B8FA2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8" name="Retângulo 7">
            <a:extLst>
              <a:ext uri="{FF2B5EF4-FFF2-40B4-BE49-F238E27FC236}">
                <a16:creationId xmlns="" xmlns:a16="http://schemas.microsoft.com/office/drawing/2014/main" id="{D5253865-24CF-4EF5-92A5-F64EB9ABC8B7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1" name="Retângulo 10">
            <a:extLst>
              <a:ext uri="{FF2B5EF4-FFF2-40B4-BE49-F238E27FC236}">
                <a16:creationId xmlns="" xmlns:a16="http://schemas.microsoft.com/office/drawing/2014/main" id="{BBE19773-9B6A-4A2C-95A5-69A3788C2D94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0" name="Espaço Reservado para Texto 5">
            <a:extLst>
              <a:ext uri="{FF2B5EF4-FFF2-40B4-BE49-F238E27FC236}">
                <a16:creationId xmlns="" xmlns:a16="http://schemas.microsoft.com/office/drawing/2014/main" id="{CA3EFDD3-A9D2-4EB6-BB2A-F6999D9F7E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74361" y="4035727"/>
            <a:ext cx="3329850" cy="382887"/>
          </a:xfrm>
        </p:spPr>
        <p:txBody>
          <a:bodyPr rtlCol="0"/>
          <a:lstStyle>
            <a:lvl1pPr marL="0" indent="0" algn="r">
              <a:buNone/>
              <a:defRPr sz="2400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Nome completo</a:t>
            </a:r>
          </a:p>
        </p:txBody>
      </p:sp>
      <p:sp>
        <p:nvSpPr>
          <p:cNvPr id="12" name="Espaço Reservado para Texto 6">
            <a:extLst>
              <a:ext uri="{FF2B5EF4-FFF2-40B4-BE49-F238E27FC236}">
                <a16:creationId xmlns="" xmlns:a16="http://schemas.microsoft.com/office/drawing/2014/main" id="{261ED1F7-B623-43D9-9BDA-8808C5CFAF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2268" y="4150118"/>
            <a:ext cx="2910342" cy="238016"/>
          </a:xfrm>
        </p:spPr>
        <p:txBody>
          <a:bodyPr rtlCol="0"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Número do telefone</a:t>
            </a:r>
          </a:p>
        </p:txBody>
      </p:sp>
      <p:sp>
        <p:nvSpPr>
          <p:cNvPr id="13" name="Espaço Reservado para Texto 7">
            <a:extLst>
              <a:ext uri="{FF2B5EF4-FFF2-40B4-BE49-F238E27FC236}">
                <a16:creationId xmlns="" xmlns:a16="http://schemas.microsoft.com/office/drawing/2014/main" id="{E27366FC-4115-4122-9CE2-5FA9D424AD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2268" y="4540691"/>
            <a:ext cx="2910342" cy="238016"/>
          </a:xfrm>
        </p:spPr>
        <p:txBody>
          <a:bodyPr rtlCol="0"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Contato por Email ou Mídia Social</a:t>
            </a:r>
          </a:p>
        </p:txBody>
      </p:sp>
      <p:sp>
        <p:nvSpPr>
          <p:cNvPr id="14" name="Espaço Reservado para Texto 8">
            <a:extLst>
              <a:ext uri="{FF2B5EF4-FFF2-40B4-BE49-F238E27FC236}">
                <a16:creationId xmlns="" xmlns:a16="http://schemas.microsoft.com/office/drawing/2014/main" id="{DEB36829-2F8B-4E22-AB6D-4111D18AF8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2268" y="4931263"/>
            <a:ext cx="2910342" cy="238016"/>
          </a:xfrm>
        </p:spPr>
        <p:txBody>
          <a:bodyPr rtlCol="0"/>
          <a:lstStyle>
            <a:lvl1pPr marL="0" indent="0" algn="l">
              <a:buNone/>
              <a:defRPr sz="1400" i="1"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Site da empresa</a:t>
            </a:r>
          </a:p>
        </p:txBody>
      </p:sp>
    </p:spTree>
    <p:extLst>
      <p:ext uri="{BB962C8B-B14F-4D97-AF65-F5344CB8AC3E}">
        <p14:creationId xmlns:p14="http://schemas.microsoft.com/office/powerpoint/2010/main" val="318901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7" name="Subtítulo 2">
            <a:extLst>
              <a:ext uri="{FF2B5EF4-FFF2-40B4-BE49-F238E27FC236}">
                <a16:creationId xmlns=""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9198116" cy="360000"/>
          </a:xfrm>
        </p:spPr>
        <p:txBody>
          <a:bodyPr rtlCol="0"/>
          <a:lstStyle>
            <a:lvl1pPr marL="0" indent="0">
              <a:buNone/>
              <a:defRPr i="1"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pt-BR" noProof="0"/>
              <a:t>Subtítulo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3442953D-28FC-41B5-A1BB-BB3BA7CA40B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="" xmlns:a16="http://schemas.microsoft.com/office/drawing/2014/main" id="{32C8D0EF-1DB6-4ADC-8F31-5AE53BF5EAF4}"/>
              </a:ext>
            </a:extLst>
          </p:cNvPr>
          <p:cNvSpPr/>
          <p:nvPr userDrawn="1"/>
        </p:nvSpPr>
        <p:spPr>
          <a:xfrm>
            <a:off x="69274" y="66963"/>
            <a:ext cx="9911201" cy="6727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7" name="Retângulo 6">
            <a:extLst>
              <a:ext uri="{FF2B5EF4-FFF2-40B4-BE49-F238E27FC236}">
                <a16:creationId xmlns="" xmlns:a16="http://schemas.microsoft.com/office/drawing/2014/main" id="{62F208ED-79A0-4B2C-A5EE-9D27466BCA3F}"/>
              </a:ext>
            </a:extLst>
          </p:cNvPr>
          <p:cNvSpPr/>
          <p:nvPr userDrawn="1"/>
        </p:nvSpPr>
        <p:spPr>
          <a:xfrm>
            <a:off x="11407775" y="6356350"/>
            <a:ext cx="784225" cy="365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2" name="Espaço Reservado para Título 1">
            <a:extLst>
              <a:ext uri="{FF2B5EF4-FFF2-40B4-BE49-F238E27FC236}">
                <a16:creationId xmlns=""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9198116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pt-BR" noProof="0"/>
              <a:t>Clique para editar o título da página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9198116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pt-BR" noProof="0"/>
              <a:t>Editar estilos de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/>
              <a:t>Adicionar um rodapé</a:t>
            </a:r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47502" y="6401750"/>
            <a:ext cx="278418" cy="2743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</a:defRPr>
            </a:lvl1pPr>
          </a:lstStyle>
          <a:p>
            <a:pPr rtl="0"/>
            <a:fld id="{19B51A1E-902D-48AF-9020-955120F399B6}" type="slidenum">
              <a:rPr lang="pt-BR" noProof="0" smtClean="0"/>
              <a:pPr rtl="0"/>
              <a:t>‹nº›</a:t>
            </a:fld>
            <a:endParaRPr lang="pt-BR" noProof="0"/>
          </a:p>
        </p:txBody>
      </p:sp>
      <p:sp>
        <p:nvSpPr>
          <p:cNvPr id="4" name="Caixa de texto 3">
            <a:extLst>
              <a:ext uri="{FF2B5EF4-FFF2-40B4-BE49-F238E27FC236}">
                <a16:creationId xmlns="" xmlns:a16="http://schemas.microsoft.com/office/drawing/2014/main" id="{34FDC6F9-37F9-4E25-AECA-D307B8421C73}"/>
              </a:ext>
            </a:extLst>
          </p:cNvPr>
          <p:cNvSpPr txBox="1"/>
          <p:nvPr userDrawn="1"/>
        </p:nvSpPr>
        <p:spPr>
          <a:xfrm>
            <a:off x="9630116" y="6346108"/>
            <a:ext cx="1662546" cy="404658"/>
          </a:xfrm>
          <a:prstGeom prst="rect">
            <a:avLst/>
          </a:prstGeom>
          <a:noFill/>
        </p:spPr>
        <p:txBody>
          <a:bodyPr wrap="square" lIns="0" tIns="36000" rIns="0" bIns="0" rtlCol="0">
            <a:spAutoFit/>
          </a:bodyPr>
          <a:lstStyle/>
          <a:p>
            <a:pPr algn="r" rtl="0">
              <a:lnSpc>
                <a:spcPts val="1400"/>
              </a:lnSpc>
            </a:pPr>
            <a:r>
              <a:rPr lang="pt-BR" sz="1600" b="1" spc="-1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panose="020B0503020204020204" pitchFamily="34" charset="0"/>
              </a:rPr>
              <a:t>BANCO </a:t>
            </a:r>
            <a:r>
              <a:rPr lang="pt-BR" sz="1600" b="1" spc="-100" noProof="0" dirty="0">
                <a:solidFill>
                  <a:schemeClr val="tx1"/>
                </a:solidFill>
                <a:latin typeface="Corbel" panose="020B0503020204020204" pitchFamily="34" charset="0"/>
              </a:rPr>
              <a:t>WOODGROVE</a:t>
            </a:r>
            <a:r>
              <a:rPr lang="pt-BR" sz="1600" b="1" spc="-100" noProof="0" dirty="0">
                <a:solidFill>
                  <a:schemeClr val="accent1"/>
                </a:solidFill>
                <a:latin typeface="Corbel" panose="020B0503020204020204" pitchFamily="34" charset="0"/>
              </a:rPr>
              <a:t> 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="" xmlns:a16="http://schemas.microsoft.com/office/drawing/2014/main" id="{6B322F68-670D-45A0-A54F-7E70BCEAED3F}"/>
              </a:ext>
            </a:extLst>
          </p:cNvPr>
          <p:cNvSpPr/>
          <p:nvPr userDrawn="1"/>
        </p:nvSpPr>
        <p:spPr>
          <a:xfrm>
            <a:off x="0" y="6794309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0" name="Retângulo 9">
            <a:extLst>
              <a:ext uri="{FF2B5EF4-FFF2-40B4-BE49-F238E27FC236}">
                <a16:creationId xmlns="" xmlns:a16="http://schemas.microsoft.com/office/drawing/2014/main" id="{E69B5F15-353A-4344-8D61-F4E25AA9FB6C}"/>
              </a:ext>
            </a:extLst>
          </p:cNvPr>
          <p:cNvSpPr/>
          <p:nvPr userDrawn="1"/>
        </p:nvSpPr>
        <p:spPr>
          <a:xfrm>
            <a:off x="0" y="0"/>
            <a:ext cx="9980476" cy="636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  <p:sp>
        <p:nvSpPr>
          <p:cNvPr id="11" name="Retângulo 10">
            <a:extLst>
              <a:ext uri="{FF2B5EF4-FFF2-40B4-BE49-F238E27FC236}">
                <a16:creationId xmlns="" xmlns:a16="http://schemas.microsoft.com/office/drawing/2014/main" id="{2FA0C0AA-FCE8-4A7F-928A-54C96BBA9053}"/>
              </a:ext>
            </a:extLst>
          </p:cNvPr>
          <p:cNvSpPr/>
          <p:nvPr userDrawn="1"/>
        </p:nvSpPr>
        <p:spPr>
          <a:xfrm rot="5400000">
            <a:off x="-3378441" y="3410285"/>
            <a:ext cx="6826157" cy="69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5" r:id="rId5"/>
    <p:sldLayoutId id="2147483659" r:id="rId6"/>
    <p:sldLayoutId id="2147483660" r:id="rId7"/>
    <p:sldLayoutId id="2147483664" r:id="rId8"/>
    <p:sldLayoutId id="2147483650" r:id="rId9"/>
    <p:sldLayoutId id="2147483656" r:id="rId10"/>
    <p:sldLayoutId id="2147483657" r:id="rId11"/>
    <p:sldLayoutId id="2147483654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55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svg"/><Relationship Id="rId5" Type="http://schemas.openxmlformats.org/officeDocument/2006/relationships/image" Target="../media/image11.png"/><Relationship Id="rId4" Type="http://schemas.openxmlformats.org/officeDocument/2006/relationships/image" Target="../media/image7.sv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ço Reservado para Imagem 7" descr="Pista de corrida">
            <a:extLst>
              <a:ext uri="{FF2B5EF4-FFF2-40B4-BE49-F238E27FC236}">
                <a16:creationId xmlns="" xmlns:a16="http://schemas.microsoft.com/office/drawing/2014/main" id="{510AF14D-268D-4B93-96C4-26C9387AA4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 bwMode="ltGray"/>
        <p:txBody>
          <a:bodyPr rtlCol="0"/>
          <a:lstStyle/>
          <a:p>
            <a:pPr rtl="0">
              <a:lnSpc>
                <a:spcPts val="6000"/>
              </a:lnSpc>
            </a:pPr>
            <a:r>
              <a:rPr lang="pt-BR" sz="5800" dirty="0" smtClean="0"/>
              <a:t>Fórum nacional de secretários municipais de fazenda e finanças</a:t>
            </a:r>
            <a:endParaRPr lang="pt-BR" sz="5800" dirty="0"/>
          </a:p>
        </p:txBody>
      </p:sp>
      <p:sp>
        <p:nvSpPr>
          <p:cNvPr id="4" name="Subtítulo 3">
            <a:extLst>
              <a:ext uri="{FF2B5EF4-FFF2-40B4-BE49-F238E27FC236}">
                <a16:creationId xmlns=""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6418" y="4524704"/>
            <a:ext cx="2456210" cy="1303200"/>
          </a:xfrm>
        </p:spPr>
        <p:txBody>
          <a:bodyPr rtlCol="0"/>
          <a:lstStyle/>
          <a:p>
            <a:pPr algn="ctr" rtl="0"/>
            <a:r>
              <a:rPr lang="pt-BR" sz="2400" b="1" dirty="0" smtClean="0"/>
              <a:t>Município</a:t>
            </a:r>
          </a:p>
          <a:p>
            <a:pPr algn="ctr" rtl="0"/>
            <a:r>
              <a:rPr lang="pt-BR" sz="2400" b="1" dirty="0" smtClean="0"/>
              <a:t>Mesquita - RJ</a:t>
            </a:r>
            <a:endParaRPr lang="pt-BR" sz="2400" b="1" dirty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F6964141-6F81-4947-A236-746D94ED3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smtClean="0"/>
              <a:pPr rtl="0"/>
              <a:t>1</a:t>
            </a:fld>
            <a:endParaRPr lang="pt-BR"/>
          </a:p>
        </p:txBody>
      </p:sp>
      <p:sp>
        <p:nvSpPr>
          <p:cNvPr id="2" name="Retângulo 1"/>
          <p:cNvSpPr/>
          <p:nvPr/>
        </p:nvSpPr>
        <p:spPr>
          <a:xfrm>
            <a:off x="10122794" y="6233375"/>
            <a:ext cx="1210614" cy="624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769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53"/>
    </mc:Choice>
    <mc:Fallback xmlns="">
      <p:transition spd="slow" advTm="305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>
            <a:extLst>
              <a:ext uri="{FF2B5EF4-FFF2-40B4-BE49-F238E27FC236}">
                <a16:creationId xmlns="" xmlns:a16="http://schemas.microsoft.com/office/drawing/2014/main" id="{F11A6B65-5A20-4F4D-ACBB-ED50132D4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5086" y="587220"/>
            <a:ext cx="6798250" cy="1674470"/>
          </a:xfrm>
        </p:spPr>
        <p:txBody>
          <a:bodyPr rtlCol="0"/>
          <a:lstStyle/>
          <a:p>
            <a:pPr rtl="0"/>
            <a:r>
              <a:rPr lang="pt-BR" dirty="0" smtClean="0"/>
              <a:t>Obrigada</a:t>
            </a:r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60828E04-9C2A-4859-8050-C2DF67A249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7238" y="3803607"/>
            <a:ext cx="3329850" cy="382887"/>
          </a:xfrm>
        </p:spPr>
        <p:txBody>
          <a:bodyPr rtlCol="0"/>
          <a:lstStyle/>
          <a:p>
            <a:pPr rtl="0"/>
            <a:r>
              <a:rPr lang="pt-BR" dirty="0" smtClean="0"/>
              <a:t>Debora Moreira</a:t>
            </a:r>
            <a:endParaRPr lang="pt-BR" dirty="0"/>
          </a:p>
        </p:txBody>
      </p:sp>
      <p:pic>
        <p:nvPicPr>
          <p:cNvPr id="10" name="Elemento gráfico 9" descr="Smartphone" title="Ícone – Número de Telefone do Apresentador">
            <a:extLst>
              <a:ext uri="{FF2B5EF4-FFF2-40B4-BE49-F238E27FC236}">
                <a16:creationId xmlns="" xmlns:a16="http://schemas.microsoft.com/office/drawing/2014/main" id="{A29DE31C-E099-4579-BB03-675E0A40C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14777" y="4449027"/>
            <a:ext cx="494636" cy="494636"/>
          </a:xfrm>
          <a:prstGeom prst="rect">
            <a:avLst/>
          </a:prstGeom>
        </p:spPr>
      </p:pic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11265965-2271-4C1C-BD0A-6F85F80FF9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87161" y="4557343"/>
            <a:ext cx="2217692" cy="396000"/>
          </a:xfrm>
          <a:solidFill>
            <a:schemeClr val="accent5">
              <a:lumMod val="40000"/>
              <a:lumOff val="60000"/>
            </a:schemeClr>
          </a:solidFill>
        </p:spPr>
        <p:txBody>
          <a:bodyPr rtlCol="0"/>
          <a:lstStyle/>
          <a:p>
            <a:pPr rtl="0"/>
            <a:r>
              <a:rPr lang="pt-BR" sz="2400" dirty="0" smtClean="0"/>
              <a:t>21 9.9147-4928</a:t>
            </a:r>
            <a:endParaRPr lang="pt-BR" sz="2400" dirty="0"/>
          </a:p>
        </p:txBody>
      </p:sp>
      <p:pic>
        <p:nvPicPr>
          <p:cNvPr id="9" name="Elemento gráfico 8" descr="Envelope" title="Ícone – Email do Apresentador">
            <a:extLst>
              <a:ext uri="{FF2B5EF4-FFF2-40B4-BE49-F238E27FC236}">
                <a16:creationId xmlns="" xmlns:a16="http://schemas.microsoft.com/office/drawing/2014/main" id="{773C1382-ACE1-460F-A1B6-AB761A7D2E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02889" y="5234943"/>
            <a:ext cx="506524" cy="50652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4253" y="3722255"/>
            <a:ext cx="882908" cy="464239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928028" y="4953343"/>
            <a:ext cx="35484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 smtClean="0"/>
              <a:t>Subsecretária de Orçamento e Finanças</a:t>
            </a:r>
          </a:p>
          <a:p>
            <a:pPr algn="just"/>
            <a:r>
              <a:rPr lang="pt-BR" sz="2800" dirty="0" smtClean="0"/>
              <a:t>Mesquita - RJ</a:t>
            </a:r>
          </a:p>
          <a:p>
            <a:endParaRPr lang="pt-BR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587" y="1594494"/>
            <a:ext cx="3025028" cy="5184000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8903336" y="5290333"/>
            <a:ext cx="316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deboraposmba@gmail.com</a:t>
            </a:r>
            <a:endParaRPr lang="pt-BR" sz="2000" b="1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7514" y="5784340"/>
            <a:ext cx="2545911" cy="94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Imagem 6" descr="Peça de madeira cortada no meio">
            <a:extLst>
              <a:ext uri="{FF2B5EF4-FFF2-40B4-BE49-F238E27FC236}">
                <a16:creationId xmlns="" xmlns:a16="http://schemas.microsoft.com/office/drawing/2014/main" id="{C0BA96B3-F713-41B0-A2E3-15E9039E47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0476" y="0"/>
            <a:ext cx="2211524" cy="6858000"/>
          </a:xfrm>
        </p:spPr>
      </p:pic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835" y="3867856"/>
            <a:ext cx="6959405" cy="1674470"/>
          </a:xfrm>
          <a:solidFill>
            <a:schemeClr val="bg1"/>
          </a:solidFill>
        </p:spPr>
        <p:txBody>
          <a:bodyPr rtlCol="0"/>
          <a:lstStyle/>
          <a:p>
            <a:pPr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5800" noProof="1" smtClean="0"/>
              <a:t>MODERNIZAÇÃO</a:t>
            </a:r>
            <a:br>
              <a:rPr lang="pt-BR" sz="5800" noProof="1" smtClean="0"/>
            </a:br>
            <a:r>
              <a:rPr lang="pt-BR" sz="5800" noProof="1" smtClean="0"/>
              <a:t>dos meioS de </a:t>
            </a:r>
            <a:br>
              <a:rPr lang="pt-BR" sz="5800" noProof="1" smtClean="0"/>
            </a:br>
            <a:r>
              <a:rPr lang="pt-BR" sz="5800" noProof="1" smtClean="0"/>
              <a:t>arrecadação</a:t>
            </a:r>
            <a:endParaRPr lang="pt-BR" sz="5800" noProof="1"/>
          </a:p>
        </p:txBody>
      </p:sp>
      <p:sp>
        <p:nvSpPr>
          <p:cNvPr id="4" name="Subtítulo 3">
            <a:extLst>
              <a:ext uri="{FF2B5EF4-FFF2-40B4-BE49-F238E27FC236}">
                <a16:creationId xmlns=""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1904" y="4538444"/>
            <a:ext cx="3401478" cy="1304133"/>
          </a:xfrm>
        </p:spPr>
        <p:txBody>
          <a:bodyPr rtlCol="0"/>
          <a:lstStyle/>
          <a:p>
            <a:pPr rtl="0"/>
            <a:r>
              <a:rPr lang="pt-BR" sz="2800" noProof="1" smtClean="0"/>
              <a:t>Finanças Municipais</a:t>
            </a:r>
            <a:endParaRPr lang="pt-BR" sz="2800" noProof="1"/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pt-BR" noProof="0" smtClean="0"/>
              <a:pPr/>
              <a:t>3</a:t>
            </a:fld>
            <a:endParaRPr lang="pt-BR" noProof="0"/>
          </a:p>
        </p:txBody>
      </p:sp>
      <p:sp>
        <p:nvSpPr>
          <p:cNvPr id="4" name="CaixaDeTexto 3"/>
          <p:cNvSpPr txBox="1"/>
          <p:nvPr/>
        </p:nvSpPr>
        <p:spPr>
          <a:xfrm>
            <a:off x="10016197" y="6274191"/>
            <a:ext cx="1294228" cy="583809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1167619" y="764991"/>
            <a:ext cx="1014280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latin typeface="+mj-lt"/>
              </a:rPr>
              <a:t>Na gestão de empresas públicas tem-se a percepção que </a:t>
            </a:r>
            <a:r>
              <a:rPr lang="pt-BR" sz="3200" i="1" dirty="0">
                <a:latin typeface="+mj-lt"/>
              </a:rPr>
              <a:t>“nada muda</a:t>
            </a:r>
            <a:r>
              <a:rPr lang="pt-BR" sz="3200" i="1" dirty="0" smtClean="0">
                <a:latin typeface="+mj-lt"/>
              </a:rPr>
              <a:t>” ,</a:t>
            </a:r>
            <a:r>
              <a:rPr lang="pt-BR" sz="3200" dirty="0" smtClean="0">
                <a:latin typeface="+mj-lt"/>
              </a:rPr>
              <a:t> </a:t>
            </a:r>
            <a:r>
              <a:rPr lang="pt-BR" sz="3200" dirty="0">
                <a:latin typeface="+mj-lt"/>
              </a:rPr>
              <a:t>e que o chamado </a:t>
            </a:r>
            <a:r>
              <a:rPr lang="pt-BR" sz="3200" i="1" dirty="0">
                <a:latin typeface="+mj-lt"/>
              </a:rPr>
              <a:t>“peso”</a:t>
            </a:r>
            <a:r>
              <a:rPr lang="pt-BR" sz="3200" dirty="0">
                <a:latin typeface="+mj-lt"/>
              </a:rPr>
              <a:t> da máquina pública impede a modernização.</a:t>
            </a:r>
            <a:br>
              <a:rPr lang="pt-BR" sz="3200" dirty="0">
                <a:latin typeface="+mj-lt"/>
              </a:rPr>
            </a:br>
            <a:r>
              <a:rPr lang="pt-BR" sz="3200" dirty="0">
                <a:latin typeface="+mj-lt"/>
              </a:rPr>
              <a:t> </a:t>
            </a:r>
            <a:br>
              <a:rPr lang="pt-BR" sz="3200" dirty="0">
                <a:latin typeface="+mj-lt"/>
              </a:rPr>
            </a:br>
            <a:r>
              <a:rPr lang="pt-BR" sz="3200" dirty="0">
                <a:latin typeface="+mj-lt"/>
              </a:rPr>
              <a:t>Baseados nessa leitura, identifica-se que a inércia da administração pública brasileira, se concentra no fato desta permanecer, ainda regida pelo chamado </a:t>
            </a:r>
            <a:r>
              <a:rPr lang="pt-BR" sz="3200" i="1" dirty="0">
                <a:latin typeface="+mj-lt"/>
              </a:rPr>
              <a:t>modelo burocrático</a:t>
            </a:r>
            <a:r>
              <a:rPr lang="pt-BR" sz="3200" dirty="0">
                <a:latin typeface="+mj-lt"/>
              </a:rPr>
              <a:t>, concentrado na dependência da figura do funcionário público e de fluxos de processos não produtivos.</a:t>
            </a:r>
            <a:br>
              <a:rPr lang="pt-BR" sz="3200" dirty="0">
                <a:latin typeface="+mj-lt"/>
              </a:rPr>
            </a:br>
            <a:endParaRPr lang="pt-B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09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ço Reservado para Conteúdo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98" y="476517"/>
            <a:ext cx="8198675" cy="6199557"/>
          </a:xfr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pt-BR" noProof="0" smtClean="0"/>
              <a:pPr rtl="0"/>
              <a:t>4</a:t>
            </a:fld>
            <a:endParaRPr lang="pt-BR" noProof="0"/>
          </a:p>
        </p:txBody>
      </p:sp>
      <p:sp>
        <p:nvSpPr>
          <p:cNvPr id="14" name="Retângulo 13"/>
          <p:cNvSpPr/>
          <p:nvPr/>
        </p:nvSpPr>
        <p:spPr>
          <a:xfrm>
            <a:off x="1431363" y="6077002"/>
            <a:ext cx="7557514" cy="5116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216355" y="476517"/>
            <a:ext cx="4095980" cy="17207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 smtClean="0"/>
              <a:t>Chegando as datas de recebimento dos tributos municipais...</a:t>
            </a:r>
            <a:endParaRPr lang="pt-BR" sz="2800" dirty="0"/>
          </a:p>
        </p:txBody>
      </p:sp>
      <p:sp>
        <p:nvSpPr>
          <p:cNvPr id="17" name="Retângulo 16"/>
          <p:cNvSpPr/>
          <p:nvPr/>
        </p:nvSpPr>
        <p:spPr>
          <a:xfrm>
            <a:off x="10084159" y="6191250"/>
            <a:ext cx="1363344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8960" y="-594"/>
            <a:ext cx="221304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293920" cy="668979"/>
          </a:xfrm>
        </p:spPr>
        <p:txBody>
          <a:bodyPr rtlCol="0"/>
          <a:lstStyle/>
          <a:p>
            <a:pPr rtl="0"/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dirty="0" smtClean="0"/>
              <a:t>Disponibilização de meio eletrônico de pagamento</a:t>
            </a:r>
            <a:endParaRPr lang="pt-BR" dirty="0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125E40B9-054F-4D79-BD17-68E71C740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48167" y="1671452"/>
            <a:ext cx="4298378" cy="3933645"/>
          </a:xfrm>
        </p:spPr>
        <p:txBody>
          <a:bodyPr rtlCol="0"/>
          <a:lstStyle/>
          <a:p>
            <a:pPr rtl="0"/>
            <a:r>
              <a:rPr lang="pt-BR" sz="2800" dirty="0" smtClean="0"/>
              <a:t>Guias </a:t>
            </a:r>
            <a:r>
              <a:rPr lang="pt-BR" sz="2800" dirty="0" err="1" smtClean="0"/>
              <a:t>QRCode</a:t>
            </a:r>
            <a:endParaRPr lang="pt-BR" sz="2800" dirty="0"/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smtClean="0"/>
              <a:pPr rtl="0"/>
              <a:t>5</a:t>
            </a:fld>
            <a:endParaRPr lang="pt-BR"/>
          </a:p>
        </p:txBody>
      </p:sp>
      <p:pic>
        <p:nvPicPr>
          <p:cNvPr id="7" name="Espaço Reservado para Imagem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6" r="18666"/>
          <a:stretch>
            <a:fillRect/>
          </a:stretch>
        </p:blipFill>
        <p:spPr>
          <a:xfrm>
            <a:off x="7546545" y="1666052"/>
            <a:ext cx="3985813" cy="393364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293" y="2369592"/>
            <a:ext cx="3512307" cy="1966892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0085696" y="6401750"/>
            <a:ext cx="1212023" cy="456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07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 smtClean="0"/>
              <a:t>PIX</a:t>
            </a: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7CA42D59-EAD6-4F95-84F1-32A30F0578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571036" y="1008000"/>
            <a:ext cx="9198000" cy="360000"/>
          </a:xfrm>
        </p:spPr>
        <p:txBody>
          <a:bodyPr rtlCol="0"/>
          <a:lstStyle/>
          <a:p>
            <a:pPr rtl="0"/>
            <a:r>
              <a:rPr lang="pt-BR" sz="2800" dirty="0" smtClean="0"/>
              <a:t>Meio Eletrônico de Pagamento Instantâneo - FEBRABAN</a:t>
            </a:r>
            <a:endParaRPr lang="pt-BR" sz="2800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554292"/>
            <a:ext cx="4500000" cy="587548"/>
          </a:xfrm>
        </p:spPr>
        <p:txBody>
          <a:bodyPr rtlCol="0"/>
          <a:lstStyle/>
          <a:p>
            <a:pPr rtl="0"/>
            <a:r>
              <a:rPr lang="pt-BR" dirty="0" smtClean="0"/>
              <a:t>Pontos Favoráveis</a:t>
            </a:r>
            <a:endParaRPr lang="pt-BR" dirty="0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=""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00" y="2645840"/>
            <a:ext cx="4500000" cy="2957017"/>
          </a:xfrm>
        </p:spPr>
        <p:txBody>
          <a:bodyPr rtlCol="0"/>
          <a:lstStyle/>
          <a:p>
            <a:pPr>
              <a:lnSpc>
                <a:spcPct val="130000"/>
              </a:lnSpc>
            </a:pPr>
            <a:r>
              <a:rPr lang="pt-BR" sz="2500" dirty="0" smtClean="0">
                <a:solidFill>
                  <a:schemeClr val="tx1"/>
                </a:solidFill>
              </a:rPr>
              <a:t>A </a:t>
            </a:r>
            <a:r>
              <a:rPr lang="pt-BR" sz="2500" dirty="0">
                <a:solidFill>
                  <a:schemeClr val="tx1"/>
                </a:solidFill>
              </a:rPr>
              <a:t>s</a:t>
            </a:r>
            <a:r>
              <a:rPr lang="pt-BR" sz="2500" dirty="0" smtClean="0">
                <a:solidFill>
                  <a:schemeClr val="tx1"/>
                </a:solidFill>
              </a:rPr>
              <a:t>ignificativa </a:t>
            </a:r>
            <a:r>
              <a:rPr lang="pt-BR" sz="2500" dirty="0">
                <a:solidFill>
                  <a:schemeClr val="tx1"/>
                </a:solidFill>
              </a:rPr>
              <a:t>evolução </a:t>
            </a:r>
            <a:r>
              <a:rPr lang="pt-BR" sz="2500" dirty="0" smtClean="0">
                <a:solidFill>
                  <a:schemeClr val="tx1"/>
                </a:solidFill>
              </a:rPr>
              <a:t>tecnológica já consolidou hábitos </a:t>
            </a:r>
            <a:r>
              <a:rPr lang="pt-BR" sz="2500" dirty="0">
                <a:solidFill>
                  <a:schemeClr val="tx1"/>
                </a:solidFill>
              </a:rPr>
              <a:t>n</a:t>
            </a:r>
            <a:r>
              <a:rPr lang="pt-BR" sz="2500" dirty="0" smtClean="0">
                <a:solidFill>
                  <a:schemeClr val="tx1"/>
                </a:solidFill>
              </a:rPr>
              <a:t>a população como o de </a:t>
            </a:r>
            <a:r>
              <a:rPr lang="pt-BR" sz="2500" dirty="0">
                <a:solidFill>
                  <a:schemeClr val="tx1"/>
                </a:solidFill>
              </a:rPr>
              <a:t>utilização </a:t>
            </a:r>
            <a:r>
              <a:rPr lang="pt-BR" sz="2500" dirty="0" smtClean="0">
                <a:solidFill>
                  <a:schemeClr val="tx1"/>
                </a:solidFill>
              </a:rPr>
              <a:t>do meios </a:t>
            </a:r>
            <a:r>
              <a:rPr lang="pt-BR" sz="2500" dirty="0">
                <a:solidFill>
                  <a:schemeClr val="tx1"/>
                </a:solidFill>
              </a:rPr>
              <a:t>eletrônicos de </a:t>
            </a:r>
            <a:r>
              <a:rPr lang="pt-BR" sz="2500" dirty="0" smtClean="0">
                <a:solidFill>
                  <a:schemeClr val="tx1"/>
                </a:solidFill>
              </a:rPr>
              <a:t>pagamento, esta </a:t>
            </a:r>
            <a:r>
              <a:rPr lang="pt-BR" sz="2500" dirty="0">
                <a:solidFill>
                  <a:schemeClr val="tx1"/>
                </a:solidFill>
              </a:rPr>
              <a:t>iniciativa </a:t>
            </a:r>
            <a:r>
              <a:rPr lang="pt-BR" sz="2500" dirty="0" smtClean="0">
                <a:solidFill>
                  <a:schemeClr val="tx1"/>
                </a:solidFill>
              </a:rPr>
              <a:t>representa uma </a:t>
            </a:r>
            <a:r>
              <a:rPr lang="pt-BR" sz="2500" dirty="0">
                <a:solidFill>
                  <a:schemeClr val="tx1"/>
                </a:solidFill>
              </a:rPr>
              <a:t>adequação e modernização das práticas </a:t>
            </a:r>
            <a:r>
              <a:rPr lang="pt-BR" sz="2400" dirty="0" smtClean="0">
                <a:solidFill>
                  <a:schemeClr val="tx1"/>
                </a:solidFill>
              </a:rPr>
              <a:t>atuais.</a:t>
            </a: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6" name="Espaço Reservado para Texto 5">
            <a:extLst>
              <a:ext uri="{FF2B5EF4-FFF2-40B4-BE49-F238E27FC236}">
                <a16:creationId xmlns=""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78904" y="1554292"/>
            <a:ext cx="4500000" cy="598731"/>
          </a:xfrm>
        </p:spPr>
        <p:txBody>
          <a:bodyPr rtlCol="0"/>
          <a:lstStyle/>
          <a:p>
            <a:pPr rtl="0"/>
            <a:r>
              <a:rPr lang="pt-BR" dirty="0" smtClean="0"/>
              <a:t>Pontos de Oportunidades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=""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12554" y="2532185"/>
            <a:ext cx="6157526" cy="3725731"/>
          </a:xfrm>
        </p:spPr>
        <p:txBody>
          <a:bodyPr rtlCol="0"/>
          <a:lstStyle/>
          <a:p>
            <a:pPr rtl="0">
              <a:lnSpc>
                <a:spcPts val="29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 </a:t>
            </a:r>
            <a:r>
              <a:rPr lang="pt-BR" sz="2500" dirty="0" smtClean="0"/>
              <a:t>Os gestores atuais serem pioneiros </a:t>
            </a:r>
            <a:r>
              <a:rPr lang="pt-BR" sz="2500" dirty="0" smtClean="0"/>
              <a:t>no </a:t>
            </a:r>
            <a:r>
              <a:rPr lang="pt-BR" sz="2500" dirty="0" smtClean="0"/>
              <a:t>uso das ferramentas de mercado </a:t>
            </a:r>
          </a:p>
          <a:p>
            <a:pPr rtl="0">
              <a:lnSpc>
                <a:spcPts val="29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500" dirty="0" smtClean="0"/>
              <a:t>Gerenciar  trabalho em </a:t>
            </a:r>
            <a:r>
              <a:rPr lang="pt-BR" sz="2500" dirty="0" smtClean="0"/>
              <a:t>equipe multidisciplinar </a:t>
            </a:r>
            <a:r>
              <a:rPr lang="pt-BR" sz="2500" dirty="0" smtClean="0"/>
              <a:t>:  T.I,  Fazenda, Governança e Instituição Financeira.</a:t>
            </a:r>
          </a:p>
          <a:p>
            <a:pPr rtl="0">
              <a:lnSpc>
                <a:spcPts val="2400"/>
              </a:lnSpc>
            </a:pPr>
            <a:r>
              <a:rPr lang="pt-BR" sz="2500" dirty="0" smtClean="0"/>
              <a:t>Aplicação de princípios de gestão de projetos </a:t>
            </a:r>
            <a:endParaRPr lang="pt-BR" sz="2500" dirty="0"/>
          </a:p>
        </p:txBody>
      </p:sp>
      <p:sp>
        <p:nvSpPr>
          <p:cNvPr id="8" name="Espaço Reservado para o Número do Slide 7">
            <a:extLst>
              <a:ext uri="{FF2B5EF4-FFF2-40B4-BE49-F238E27FC236}">
                <a16:creationId xmlns=""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447502" y="6401750"/>
            <a:ext cx="278418" cy="274324"/>
          </a:xfrm>
        </p:spPr>
        <p:txBody>
          <a:bodyPr rtlCol="0"/>
          <a:lstStyle/>
          <a:p>
            <a:pPr rtl="0"/>
            <a:fld id="{19B51A1E-902D-48AF-9020-955120F399B6}" type="slidenum">
              <a:rPr lang="pt-BR" smtClean="0"/>
              <a:pPr rtl="0"/>
              <a:t>6</a:t>
            </a:fld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10100603" y="6401750"/>
            <a:ext cx="1346899" cy="369332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title"/>
          </p:nvPr>
        </p:nvSpPr>
        <p:spPr>
          <a:xfrm>
            <a:off x="431999" y="436098"/>
            <a:ext cx="11497403" cy="492370"/>
          </a:xfrm>
        </p:spPr>
        <p:txBody>
          <a:bodyPr/>
          <a:lstStyle/>
          <a:p>
            <a:r>
              <a:rPr lang="pt-BR" dirty="0"/>
              <a:t>Disponibilização de meio eletrônico de pagamento</a:t>
            </a:r>
          </a:p>
        </p:txBody>
      </p:sp>
      <p:sp>
        <p:nvSpPr>
          <p:cNvPr id="4" name="Subtítulo 3">
            <a:extLst>
              <a:ext uri="{FF2B5EF4-FFF2-40B4-BE49-F238E27FC236}">
                <a16:creationId xmlns=""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55215" y="1212716"/>
            <a:ext cx="9198116" cy="360000"/>
          </a:xfrm>
        </p:spPr>
        <p:txBody>
          <a:bodyPr rtlCol="0"/>
          <a:lstStyle/>
          <a:p>
            <a:r>
              <a:rPr lang="pt-BR" sz="2800" noProof="1" smtClean="0"/>
              <a:t>Pin Pad e WEB Link</a:t>
            </a:r>
            <a:endParaRPr lang="pt-BR" sz="2800" noProof="1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=""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noProof="1" dirty="0" smtClean="0"/>
              <a:pPr rtl="0"/>
              <a:t>7</a:t>
            </a:fld>
            <a:endParaRPr lang="pt-BR" noProof="1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549" y="1705970"/>
            <a:ext cx="5977448" cy="515203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10085696" y="6310787"/>
            <a:ext cx="1361806" cy="456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dirty="0" smtClean="0"/>
              <a:t>Cartão de débito e crédito</a:t>
            </a: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7CA42D59-EAD6-4F95-84F1-32A30F05785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pt-BR" sz="2800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695217"/>
            <a:ext cx="4500000" cy="498616"/>
          </a:xfrm>
        </p:spPr>
        <p:txBody>
          <a:bodyPr rtlCol="0"/>
          <a:lstStyle/>
          <a:p>
            <a:pPr rtl="0"/>
            <a:r>
              <a:rPr lang="pt-BR" dirty="0" smtClean="0"/>
              <a:t>Pontos Favoráveis</a:t>
            </a:r>
            <a:endParaRPr lang="pt-BR" dirty="0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=""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6366" y="2695814"/>
            <a:ext cx="4877154" cy="2860924"/>
          </a:xfrm>
        </p:spPr>
        <p:txBody>
          <a:bodyPr rtlCol="0"/>
          <a:lstStyle/>
          <a:p>
            <a:pPr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dirty="0" smtClean="0">
                <a:solidFill>
                  <a:schemeClr val="tx2"/>
                </a:solidFill>
              </a:rPr>
              <a:t>O credenciamento  </a:t>
            </a:r>
            <a:r>
              <a:rPr lang="pt-BR" sz="2800" dirty="0">
                <a:solidFill>
                  <a:schemeClr val="tx2"/>
                </a:solidFill>
              </a:rPr>
              <a:t>incrementará o aumento de receita, favorecendo a diminuição da inadimplência, </a:t>
            </a:r>
            <a:r>
              <a:rPr lang="pt-BR" sz="2800" dirty="0" smtClean="0">
                <a:solidFill>
                  <a:schemeClr val="tx2"/>
                </a:solidFill>
              </a:rPr>
              <a:t>com a garantia </a:t>
            </a:r>
            <a:r>
              <a:rPr lang="pt-BR" sz="2800" dirty="0">
                <a:solidFill>
                  <a:schemeClr val="tx2"/>
                </a:solidFill>
              </a:rPr>
              <a:t>de recebimento integral dos </a:t>
            </a:r>
            <a:r>
              <a:rPr lang="pt-BR" sz="2800" dirty="0" smtClean="0">
                <a:solidFill>
                  <a:schemeClr val="tx2"/>
                </a:solidFill>
              </a:rPr>
              <a:t>valores.</a:t>
            </a:r>
            <a:endParaRPr lang="pt-BR" sz="2800" dirty="0">
              <a:solidFill>
                <a:schemeClr val="tx2"/>
              </a:solidFill>
            </a:endParaRPr>
          </a:p>
        </p:txBody>
      </p:sp>
      <p:sp>
        <p:nvSpPr>
          <p:cNvPr id="6" name="Espaço Reservado para Texto 5">
            <a:extLst>
              <a:ext uri="{FF2B5EF4-FFF2-40B4-BE49-F238E27FC236}">
                <a16:creationId xmlns=""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84877" y="1639673"/>
            <a:ext cx="4500000" cy="554160"/>
          </a:xfrm>
        </p:spPr>
        <p:txBody>
          <a:bodyPr rtlCol="0"/>
          <a:lstStyle/>
          <a:p>
            <a:pPr rtl="0"/>
            <a:r>
              <a:rPr lang="pt-BR" dirty="0" smtClean="0"/>
              <a:t>Pontos de Oportunidades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=""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9985" y="2695814"/>
            <a:ext cx="4500000" cy="2520000"/>
          </a:xfrm>
        </p:spPr>
        <p:txBody>
          <a:bodyPr rtlCol="0"/>
          <a:lstStyle/>
          <a:p>
            <a:pPr rtl="0"/>
            <a:r>
              <a:rPr lang="pt-BR" sz="2800" dirty="0" smtClean="0"/>
              <a:t>Treinamento para servidores</a:t>
            </a:r>
          </a:p>
          <a:p>
            <a:pPr rtl="0"/>
            <a:r>
              <a:rPr lang="pt-BR" sz="2800" dirty="0" smtClean="0"/>
              <a:t>Aprimoramento da forma de </a:t>
            </a:r>
            <a:r>
              <a:rPr lang="pt-BR" sz="2800" dirty="0" smtClean="0"/>
              <a:t>atendimento ao contribuinte</a:t>
            </a:r>
            <a:endParaRPr lang="pt-BR" sz="2800" dirty="0" smtClean="0"/>
          </a:p>
          <a:p>
            <a:pPr rtl="0"/>
            <a:r>
              <a:rPr lang="pt-BR" sz="2800" dirty="0" smtClean="0"/>
              <a:t>Retornar ao foco de </a:t>
            </a:r>
            <a:r>
              <a:rPr lang="pt-BR" sz="2800" dirty="0" smtClean="0"/>
              <a:t>efetiva arrecadação</a:t>
            </a:r>
            <a:endParaRPr lang="pt-BR" sz="2800" dirty="0"/>
          </a:p>
        </p:txBody>
      </p:sp>
      <p:sp>
        <p:nvSpPr>
          <p:cNvPr id="8" name="Espaço Reservado para o Número do Slide 7">
            <a:extLst>
              <a:ext uri="{FF2B5EF4-FFF2-40B4-BE49-F238E27FC236}">
                <a16:creationId xmlns=""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447502" y="6401750"/>
            <a:ext cx="278418" cy="274324"/>
          </a:xfrm>
        </p:spPr>
        <p:txBody>
          <a:bodyPr rtlCol="0"/>
          <a:lstStyle/>
          <a:p>
            <a:pPr rtl="0"/>
            <a:fld id="{19B51A1E-902D-48AF-9020-955120F399B6}" type="slidenum">
              <a:rPr lang="pt-BR" smtClean="0"/>
              <a:pPr rtl="0"/>
              <a:t>8</a:t>
            </a:fld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10072468" y="6401750"/>
            <a:ext cx="1375034" cy="456250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514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o Número do Slide 5">
            <a:extLst>
              <a:ext uri="{FF2B5EF4-FFF2-40B4-BE49-F238E27FC236}">
                <a16:creationId xmlns="" xmlns:a16="http://schemas.microsoft.com/office/drawing/2014/main" id="{70202D98-AA1E-41BB-B94E-180311759C1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pt-BR" smtClean="0"/>
              <a:pPr rtl="0"/>
              <a:t>9</a:t>
            </a:fld>
            <a:endParaRPr lang="pt-BR"/>
          </a:p>
        </p:txBody>
      </p:sp>
      <p:sp>
        <p:nvSpPr>
          <p:cNvPr id="8" name="Título 7" hidden="1">
            <a:extLst>
              <a:ext uri="{FF2B5EF4-FFF2-40B4-BE49-F238E27FC236}">
                <a16:creationId xmlns="" xmlns:a16="http://schemas.microsoft.com/office/drawing/2014/main" id="{D4D7552C-2487-44D3-B47B-039B6E9A6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pt-BR" dirty="0"/>
              <a:t>SLIDE COM IMAGEM</a:t>
            </a:r>
          </a:p>
        </p:txBody>
      </p:sp>
      <p:pic>
        <p:nvPicPr>
          <p:cNvPr id="9" name="Espaço Reservado para Imagem 8" descr="Pista de corrida com números">
            <a:extLst>
              <a:ext uri="{FF2B5EF4-FFF2-40B4-BE49-F238E27FC236}">
                <a16:creationId xmlns="" xmlns:a16="http://schemas.microsoft.com/office/drawing/2014/main" id="{0696A4C5-7918-4F00-8A44-96747CE8A9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tretch>
            <a:fillRect/>
          </a:stretch>
        </p:blipFill>
        <p:spPr>
          <a:xfrm>
            <a:off x="8947051" y="301527"/>
            <a:ext cx="3460875" cy="6374547"/>
          </a:xfrm>
        </p:spPr>
      </p:pic>
      <p:pic>
        <p:nvPicPr>
          <p:cNvPr id="4" name="Espaço Reservado para Conteúdo 3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52" y="143892"/>
            <a:ext cx="7024883" cy="6532182"/>
          </a:xfrm>
        </p:spPr>
      </p:pic>
      <p:sp>
        <p:nvSpPr>
          <p:cNvPr id="3" name="CaixaDeTexto 2"/>
          <p:cNvSpPr txBox="1"/>
          <p:nvPr/>
        </p:nvSpPr>
        <p:spPr>
          <a:xfrm>
            <a:off x="9959927" y="6310787"/>
            <a:ext cx="1336430" cy="45625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652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Custom 13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5CB8B3"/>
      </a:accent1>
      <a:accent2>
        <a:srgbClr val="F5D66E"/>
      </a:accent2>
      <a:accent3>
        <a:srgbClr val="D78189"/>
      </a:accent3>
      <a:accent4>
        <a:srgbClr val="7030A0"/>
      </a:accent4>
      <a:accent5>
        <a:srgbClr val="0070C0"/>
      </a:accent5>
      <a:accent6>
        <a:srgbClr val="C4D36D"/>
      </a:accent6>
      <a:hlink>
        <a:srgbClr val="54C3BD"/>
      </a:hlink>
      <a:folHlink>
        <a:srgbClr val="54C3BD"/>
      </a:folHlink>
    </a:clrScheme>
    <a:fontScheme name="Custom 154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0677378_TF67328976" id="{12BB7AB4-7650-4839-8A52-D1A40E2392E0}" vid="{B584C2E8-C139-4FD5-A9CB-C42853C1B6A1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BB5711-29E1-4F8E-81A0-7947C57B20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6CB1848-D3E0-4F10-B640-720BE758B8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934E25-8442-49E9-ABDF-3146C4145F3B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6dc4bcd6-49db-4c07-9060-8acfc67cef9f"/>
    <ds:schemaRef ds:uri="http://schemas.microsoft.com/office/2006/documentManagement/types"/>
    <ds:schemaRef ds:uri="http://schemas.microsoft.com/office/infopath/2007/PartnerControls"/>
    <ds:schemaRef ds:uri="fb0879af-3eba-417a-a55a-ffe6dcd6ca7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Apresentação minimalista</Template>
  <TotalTime>0</TotalTime>
  <Words>226</Words>
  <Application>Microsoft Office PowerPoint</Application>
  <PresentationFormat>Widescreen</PresentationFormat>
  <Paragraphs>50</Paragraphs>
  <Slides>10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Corbel</vt:lpstr>
      <vt:lpstr>Times New Roman</vt:lpstr>
      <vt:lpstr>Tema do Office</vt:lpstr>
      <vt:lpstr>Fórum nacional de secretários municipais de fazenda e finanças</vt:lpstr>
      <vt:lpstr>MODERNIZAÇÃO dos meioS de  arrecadação</vt:lpstr>
      <vt:lpstr>Apresentação do PowerPoint</vt:lpstr>
      <vt:lpstr>Apresentação do PowerPoint</vt:lpstr>
      <vt:lpstr> Disponibilização de meio eletrônico de pagamento</vt:lpstr>
      <vt:lpstr>PIX</vt:lpstr>
      <vt:lpstr>Disponibilização de meio eletrônico de pagamento</vt:lpstr>
      <vt:lpstr>Cartão de débito e crédito</vt:lpstr>
      <vt:lpstr>SLIDE COM IMAGEM</vt:lpstr>
      <vt:lpstr>Obrigada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2021-09-25T20:49:24Z</dcterms:created>
  <dcterms:modified xsi:type="dcterms:W3CDTF">2021-10-06T01:05:38Z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